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0" r:id="rId2"/>
    <p:sldId id="258" r:id="rId3"/>
    <p:sldId id="277" r:id="rId4"/>
    <p:sldId id="263" r:id="rId5"/>
    <p:sldId id="279" r:id="rId6"/>
    <p:sldId id="289" r:id="rId7"/>
    <p:sldId id="290" r:id="rId8"/>
    <p:sldId id="267" r:id="rId9"/>
    <p:sldId id="291" r:id="rId10"/>
    <p:sldId id="280" r:id="rId11"/>
    <p:sldId id="281" r:id="rId12"/>
    <p:sldId id="292" r:id="rId13"/>
    <p:sldId id="29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3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         E. Asia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8.4876543209876545E-2"/>
                  <c:y val="-0.10951584824935541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    </a:t>
                    </a:r>
                    <a:r>
                      <a:rPr lang="en-US" dirty="0"/>
                      <a:t>E. Asia,  </a:t>
                    </a:r>
                    <a:r>
                      <a:rPr lang="en-US" dirty="0" smtClean="0"/>
                      <a:t>238 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1"/>
              <c:showPercent val="0"/>
              <c:showBubbleSize val="1"/>
            </c:dLbl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1"/>
            <c:showLeaderLines val="0"/>
          </c:dLbls>
          <c:xVal>
            <c:numRef>
              <c:f>Sheet1!$B$2</c:f>
              <c:numCache>
                <c:formatCode>0</c:formatCode>
                <c:ptCount val="1"/>
                <c:pt idx="0">
                  <c:v>20.77</c:v>
                </c:pt>
              </c:numCache>
            </c:numRef>
          </c:xVal>
          <c:yVal>
            <c:numRef>
              <c:f>Sheet1!$C$2</c:f>
              <c:numCache>
                <c:formatCode>0</c:formatCode>
                <c:ptCount val="1"/>
                <c:pt idx="0">
                  <c:v>50.173429882116103</c:v>
                </c:pt>
              </c:numCache>
            </c:numRef>
          </c:yVal>
          <c:bubbleSize>
            <c:numRef>
              <c:f>Sheet1!$D$2</c:f>
              <c:numCache>
                <c:formatCode>_(* #,##0_);_(* \(#,##0\);_(* "-"??_);_(@_)</c:formatCode>
                <c:ptCount val="1"/>
                <c:pt idx="0">
                  <c:v>238061</c:v>
                </c:pt>
              </c:numCache>
            </c:numRef>
          </c:bubbleSize>
          <c:bubble3D val="1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         Europe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-0.13425925925925927"/>
                  <c:y val="-7.4791310999559796E-2"/>
                </c:manualLayout>
              </c:layout>
              <c:tx>
                <c:rich>
                  <a:bodyPr/>
                  <a:lstStyle/>
                  <a:p>
                    <a:pPr>
                      <a:defRPr sz="1400"/>
                    </a:pPr>
                    <a:r>
                      <a:rPr lang="en-US" dirty="0"/>
                      <a:t>         Europe,  </a:t>
                    </a:r>
                    <a:r>
                      <a:rPr lang="en-US" dirty="0" smtClean="0"/>
                      <a:t>34 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1"/>
              <c:showPercent val="0"/>
              <c:showBubbleSiz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Sheet1!$B$3</c:f>
              <c:numCache>
                <c:formatCode>0</c:formatCode>
                <c:ptCount val="1"/>
                <c:pt idx="0">
                  <c:v>2.95</c:v>
                </c:pt>
              </c:numCache>
            </c:numRef>
          </c:xVal>
          <c:yVal>
            <c:numRef>
              <c:f>Sheet1!$C$3</c:f>
              <c:numCache>
                <c:formatCode>0</c:formatCode>
                <c:ptCount val="1"/>
                <c:pt idx="0">
                  <c:v>72.779090863035904</c:v>
                </c:pt>
              </c:numCache>
            </c:numRef>
          </c:yVal>
          <c:bubbleSize>
            <c:numRef>
              <c:f>Sheet1!$D$3</c:f>
              <c:numCache>
                <c:formatCode>_(* #,##0_);_(* \(#,##0\);_(* "-"??_);_(@_)</c:formatCode>
                <c:ptCount val="1"/>
                <c:pt idx="0">
                  <c:v>33756</c:v>
                </c:pt>
              </c:numCache>
            </c:numRef>
          </c:bubbleSize>
          <c:bubble3D val="1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LAC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-6.1728395061727828E-3"/>
                  <c:y val="-4.27378919997484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LAC,  </a:t>
                    </a:r>
                    <a:r>
                      <a:rPr lang="en-US" dirty="0" smtClean="0"/>
                      <a:t>143 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1"/>
              <c:showPercent val="0"/>
              <c:showBubbleSize val="1"/>
            </c:dLbl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1"/>
            <c:showLeaderLines val="0"/>
          </c:dLbls>
          <c:xVal>
            <c:numRef>
              <c:f>Sheet1!$B$4</c:f>
              <c:numCache>
                <c:formatCode>0</c:formatCode>
                <c:ptCount val="1"/>
                <c:pt idx="0">
                  <c:v>12.49</c:v>
                </c:pt>
              </c:numCache>
            </c:numRef>
          </c:xVal>
          <c:yVal>
            <c:numRef>
              <c:f>Sheet1!$C$4</c:f>
              <c:numCache>
                <c:formatCode>0</c:formatCode>
                <c:ptCount val="1"/>
                <c:pt idx="0">
                  <c:v>79.632727447599706</c:v>
                </c:pt>
              </c:numCache>
            </c:numRef>
          </c:yVal>
          <c:bubbleSize>
            <c:numRef>
              <c:f>Sheet1!$D$4</c:f>
              <c:numCache>
                <c:formatCode>_(* #,##0_);_(* \(#,##0\);_(* "-"??_);_(@_)</c:formatCode>
                <c:ptCount val="1"/>
                <c:pt idx="0">
                  <c:v>143116</c:v>
                </c:pt>
              </c:numCache>
            </c:numRef>
          </c:bubbleSize>
          <c:bubble3D val="1"/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         N. Africa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-4.783962768542821E-2"/>
                  <c:y val="-8.0135650742244879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        N. Africa,  </a:t>
                    </a:r>
                    <a:r>
                      <a:rPr lang="en-US" dirty="0" smtClean="0"/>
                      <a:t>21 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1"/>
              <c:showPercent val="0"/>
              <c:showBubbleSize val="1"/>
            </c:dLbl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1"/>
            <c:showLeaderLines val="0"/>
          </c:dLbls>
          <c:xVal>
            <c:numRef>
              <c:f>Sheet1!$B$5</c:f>
              <c:numCache>
                <c:formatCode>0</c:formatCode>
                <c:ptCount val="1"/>
                <c:pt idx="0">
                  <c:v>1.84</c:v>
                </c:pt>
              </c:numCache>
            </c:numRef>
          </c:xVal>
          <c:yVal>
            <c:numRef>
              <c:f>Sheet1!$C$5</c:f>
              <c:numCache>
                <c:formatCode>0</c:formatCode>
                <c:ptCount val="1"/>
                <c:pt idx="0">
                  <c:v>51.151327670747598</c:v>
                </c:pt>
              </c:numCache>
            </c:numRef>
          </c:yVal>
          <c:bubbleSize>
            <c:numRef>
              <c:f>Sheet1!$D$5</c:f>
              <c:numCache>
                <c:formatCode>_(* #,##0_);_(* \(#,##0\);_(* "-"??_);_(@_)</c:formatCode>
                <c:ptCount val="1"/>
                <c:pt idx="0">
                  <c:v>21062</c:v>
                </c:pt>
              </c:numCache>
            </c:numRef>
          </c:bubbleSize>
          <c:bubble3D val="1"/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         S.C Asia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-3.7037037037037035E-2"/>
                  <c:y val="2.404006424985850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        </a:t>
                    </a:r>
                    <a:r>
                      <a:rPr lang="en-US" dirty="0" smtClean="0"/>
                      <a:t>S.</a:t>
                    </a:r>
                    <a:r>
                      <a:rPr lang="en-US" baseline="0" dirty="0" smtClean="0"/>
                      <a:t> </a:t>
                    </a:r>
                    <a:r>
                      <a:rPr lang="en-US" dirty="0" smtClean="0"/>
                      <a:t>Asia</a:t>
                    </a:r>
                    <a:r>
                      <a:rPr lang="en-US" dirty="0"/>
                      <a:t>,  </a:t>
                    </a:r>
                    <a:r>
                      <a:rPr lang="en-US" dirty="0" smtClean="0"/>
                      <a:t>318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1"/>
              <c:showPercent val="0"/>
              <c:showBubbleSize val="1"/>
            </c:dLbl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1"/>
            <c:showLeaderLines val="0"/>
          </c:dLbls>
          <c:xVal>
            <c:numRef>
              <c:f>Sheet1!$B$6</c:f>
              <c:numCache>
                <c:formatCode>0</c:formatCode>
                <c:ptCount val="1"/>
                <c:pt idx="0">
                  <c:v>27.74</c:v>
                </c:pt>
              </c:numCache>
            </c:numRef>
          </c:xVal>
          <c:yVal>
            <c:numRef>
              <c:f>Sheet1!$C$6</c:f>
              <c:numCache>
                <c:formatCode>0</c:formatCode>
                <c:ptCount val="1"/>
                <c:pt idx="0">
                  <c:v>32.076438183126498</c:v>
                </c:pt>
              </c:numCache>
            </c:numRef>
          </c:yVal>
          <c:bubbleSize>
            <c:numRef>
              <c:f>Sheet1!$D$6</c:f>
              <c:numCache>
                <c:formatCode>_(* #,##0_);_(* \(#,##0\);_(* "-"??_);_(@_)</c:formatCode>
                <c:ptCount val="1"/>
                <c:pt idx="0">
                  <c:v>317858</c:v>
                </c:pt>
              </c:numCache>
            </c:numRef>
          </c:bubbleSize>
          <c:bubble3D val="1"/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         S.S Africa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-0.22530876348789736"/>
                  <c:y val="0.11218696649933969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        S.S Africa,  </a:t>
                    </a:r>
                    <a:r>
                      <a:rPr lang="en-US" dirty="0" smtClean="0"/>
                      <a:t>250 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1"/>
              <c:showPercent val="0"/>
              <c:showBubbleSize val="1"/>
            </c:dLbl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1"/>
            <c:showLeaderLines val="0"/>
          </c:dLbls>
          <c:xVal>
            <c:numRef>
              <c:f>Sheet1!$B$7</c:f>
              <c:numCache>
                <c:formatCode>0</c:formatCode>
                <c:ptCount val="1"/>
                <c:pt idx="0">
                  <c:v>21.81</c:v>
                </c:pt>
              </c:numCache>
            </c:numRef>
          </c:xVal>
          <c:yVal>
            <c:numRef>
              <c:f>Sheet1!$C$7</c:f>
              <c:numCache>
                <c:formatCode>0</c:formatCode>
                <c:ptCount val="1"/>
                <c:pt idx="0">
                  <c:v>37.228633951843598</c:v>
                </c:pt>
              </c:numCache>
            </c:numRef>
          </c:yVal>
          <c:bubbleSize>
            <c:numRef>
              <c:f>Sheet1!$D$7</c:f>
              <c:numCache>
                <c:formatCode>_(* #,##0_);_(* \(#,##0\);_(* "-"??_);_(@_)</c:formatCode>
                <c:ptCount val="1"/>
                <c:pt idx="0">
                  <c:v>249885</c:v>
                </c:pt>
              </c:numCache>
            </c:numRef>
          </c:bubbleSize>
          <c:bubble3D val="1"/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         W. Asia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-5.5555555555555552E-2"/>
                  <c:y val="1.068447299993711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        W. Asia,  </a:t>
                    </a:r>
                    <a:r>
                      <a:rPr lang="en-US" dirty="0" smtClean="0"/>
                      <a:t>54 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1"/>
              <c:showPercent val="0"/>
              <c:showBubbleSize val="1"/>
            </c:dLbl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1"/>
            <c:showLeaderLines val="0"/>
          </c:dLbls>
          <c:xVal>
            <c:numRef>
              <c:f>Sheet1!$B$8</c:f>
              <c:numCache>
                <c:formatCode>0</c:formatCode>
                <c:ptCount val="1"/>
                <c:pt idx="0">
                  <c:v>4.75</c:v>
                </c:pt>
              </c:numCache>
            </c:numRef>
          </c:xVal>
          <c:yVal>
            <c:numRef>
              <c:f>Sheet1!$C$8</c:f>
              <c:numCache>
                <c:formatCode>0</c:formatCode>
                <c:ptCount val="1"/>
                <c:pt idx="0">
                  <c:v>66.528383125011501</c:v>
                </c:pt>
              </c:numCache>
            </c:numRef>
          </c:yVal>
          <c:bubbleSize>
            <c:numRef>
              <c:f>Sheet1!$D$8</c:f>
              <c:numCache>
                <c:formatCode>_(* #,##0_);_(* \(#,##0\);_(* "-"??_);_(@_)</c:formatCode>
                <c:ptCount val="1"/>
                <c:pt idx="0">
                  <c:v>54426</c:v>
                </c:pt>
              </c:numCache>
            </c:numRef>
          </c:bubbleSize>
          <c:bubble3D val="1"/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        S.E Asia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-7.7160493827160462E-2"/>
                  <c:y val="6.1435719749638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       S.E Asia,  </a:t>
                    </a:r>
                    <a:r>
                      <a:rPr lang="en-US" dirty="0" smtClean="0"/>
                      <a:t>64 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1"/>
              <c:showPercent val="0"/>
              <c:showBubbleSize val="1"/>
            </c:dLbl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1"/>
            <c:showLeaderLines val="0"/>
          </c:dLbls>
          <c:xVal>
            <c:numRef>
              <c:f>Sheet1!$B$9</c:f>
              <c:numCache>
                <c:formatCode>0</c:formatCode>
                <c:ptCount val="1"/>
                <c:pt idx="0">
                  <c:v>5.59</c:v>
                </c:pt>
              </c:numCache>
            </c:numRef>
          </c:xVal>
          <c:yVal>
            <c:numRef>
              <c:f>Sheet1!$C$9</c:f>
              <c:numCache>
                <c:formatCode>0</c:formatCode>
                <c:ptCount val="1"/>
                <c:pt idx="0">
                  <c:v>41.841027722600003</c:v>
                </c:pt>
              </c:numCache>
            </c:numRef>
          </c:yVal>
          <c:bubbleSize>
            <c:numRef>
              <c:f>Sheet1!$D$9</c:f>
              <c:numCache>
                <c:formatCode>_(* #,##0_);_(* \(#,##0\);_(* "-"??_);_(@_)</c:formatCode>
                <c:ptCount val="1"/>
                <c:pt idx="0">
                  <c:v>64073</c:v>
                </c:pt>
              </c:numCache>
            </c:numRef>
          </c:bubbleSize>
          <c:bubble3D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274893056"/>
        <c:axId val="274994688"/>
      </c:bubbleChart>
      <c:valAx>
        <c:axId val="274893056"/>
        <c:scaling>
          <c:orientation val="minMax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/>
                  <a:t>Proportion of World Slum Population</a:t>
                </a:r>
                <a:r>
                  <a:rPr lang="en-US" sz="1400" baseline="0" dirty="0" smtClean="0"/>
                  <a:t> (%)</a:t>
                </a:r>
                <a:endParaRPr lang="en-US" sz="1400" dirty="0"/>
              </a:p>
            </c:rich>
          </c:tx>
          <c:layout/>
          <c:overlay val="0"/>
        </c:title>
        <c:numFmt formatCode="0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74994688"/>
        <c:crossesAt val="0"/>
        <c:crossBetween val="midCat"/>
      </c:valAx>
      <c:valAx>
        <c:axId val="27499468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/>
                  <a:t>Proportion of Population residing in Urban</a:t>
                </a:r>
                <a:r>
                  <a:rPr lang="en-US" sz="1400" baseline="0" dirty="0" smtClean="0"/>
                  <a:t> Areas</a:t>
                </a:r>
                <a:r>
                  <a:rPr lang="en-US" sz="1400" dirty="0" smtClean="0"/>
                  <a:t> </a:t>
                </a:r>
                <a:endParaRPr lang="en-US" sz="1400" dirty="0"/>
              </a:p>
            </c:rich>
          </c:tx>
          <c:layout/>
          <c:overlay val="0"/>
        </c:title>
        <c:numFmt formatCode="0" sourceLinked="1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74893056"/>
        <c:crossesAt val="0"/>
        <c:crossBetween val="midCat"/>
        <c:majorUnit val="2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6AE158-DACB-4BC1-BC4A-D5D4DCBE78F1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D1771-8831-4E8B-9E25-18AFF4D6D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579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</a:t>
            </a:r>
            <a:r>
              <a:rPr lang="en-US" baseline="0" dirty="0" smtClean="0"/>
              <a:t> Myanmar aspires to reach today’s coverage in most LAC countries,  Many lessons learned can be learned from the history </a:t>
            </a:r>
            <a:r>
              <a:rPr lang="en-US" baseline="0" smtClean="0"/>
              <a:t>of access </a:t>
            </a:r>
            <a:r>
              <a:rPr lang="en-US" baseline="0" dirty="0" smtClean="0"/>
              <a:t>in these countries.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Is a lose-lose situation</a:t>
            </a:r>
          </a:p>
          <a:p>
            <a:r>
              <a:rPr lang="en-US" baseline="0" dirty="0" smtClean="0"/>
              <a:t>Illegal connections do not necessarily mean cheap electricity for users</a:t>
            </a:r>
          </a:p>
          <a:p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Represent a significant  technical and non-technical losses for the utilities.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34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b="1" i="1" dirty="0" err="1" smtClean="0">
                <a:solidFill>
                  <a:schemeClr val="accent1"/>
                </a:solidFill>
              </a:rPr>
              <a:t>Offgrid</a:t>
            </a:r>
            <a:r>
              <a:rPr lang="en-US" b="1" i="1" baseline="0" dirty="0" smtClean="0">
                <a:solidFill>
                  <a:schemeClr val="accent1"/>
                </a:solidFill>
              </a:rPr>
              <a:t> is considered for social  </a:t>
            </a:r>
            <a:endParaRPr lang="en-US" b="1" i="1" dirty="0" smtClean="0">
              <a:solidFill>
                <a:schemeClr val="accent1"/>
              </a:solidFill>
            </a:endParaRPr>
          </a:p>
          <a:p>
            <a:pPr>
              <a:spcBef>
                <a:spcPct val="50000"/>
              </a:spcBef>
            </a:pPr>
            <a:endParaRPr lang="en-US" b="1" i="1" dirty="0" smtClean="0">
              <a:solidFill>
                <a:schemeClr val="accent1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1" i="1" dirty="0" err="1" smtClean="0">
                <a:solidFill>
                  <a:schemeClr val="accent1"/>
                </a:solidFill>
              </a:rPr>
              <a:t>Unserved</a:t>
            </a:r>
            <a:r>
              <a:rPr lang="en-US" b="1" i="1" dirty="0" smtClean="0">
                <a:solidFill>
                  <a:schemeClr val="accent1"/>
                </a:solidFill>
              </a:rPr>
              <a:t> urban and rural customers near the grid network is more likely to benefit from sector reforms</a:t>
            </a:r>
          </a:p>
          <a:p>
            <a:pPr>
              <a:spcBef>
                <a:spcPct val="50000"/>
              </a:spcBef>
            </a:pPr>
            <a:r>
              <a:rPr lang="en-US" b="1" i="1" dirty="0" smtClean="0">
                <a:solidFill>
                  <a:schemeClr val="accent1"/>
                </a:solidFill>
              </a:rPr>
              <a:t>Off-grid market is more challenging and requires different approaches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</a:t>
            </a:r>
            <a:r>
              <a:rPr lang="en-US" baseline="0" dirty="0" smtClean="0"/>
              <a:t> a variety of technologies available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Off</a:t>
            </a:r>
            <a:r>
              <a:rPr lang="en-US" baseline="0" dirty="0" smtClean="0"/>
              <a:t> grid</a:t>
            </a:r>
            <a:r>
              <a:rPr lang="en-US" dirty="0" smtClean="0"/>
              <a:t> technologies have</a:t>
            </a:r>
            <a:r>
              <a:rPr lang="en-US" baseline="0" dirty="0" smtClean="0"/>
              <a:t> matured and become </a:t>
            </a:r>
            <a:r>
              <a:rPr lang="en-US" dirty="0" smtClean="0"/>
              <a:t>commercially</a:t>
            </a:r>
            <a:r>
              <a:rPr lang="en-US" baseline="0" dirty="0" smtClean="0"/>
              <a:t> available.  Costs have come down dramatically over the last 15 years.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1548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4DD1E-59C5-4FEE-AFB0-05C73F1638BF}" type="datetime1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294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3882C-0E91-4BBC-82DB-17B47A3468D3}" type="datetime1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621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BCADA-8160-4259-B47A-BBEFA0F6C859}" type="datetime1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629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96551" y="1295400"/>
            <a:ext cx="5105400" cy="1408176"/>
          </a:xfrm>
        </p:spPr>
        <p:txBody>
          <a:bodyPr anchor="b">
            <a:normAutofit/>
          </a:bodyPr>
          <a:lstStyle>
            <a:lvl1pPr marL="0" indent="0" algn="r">
              <a:buNone/>
              <a:defRPr sz="2200" b="0" cap="small" baseline="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Xiaoping Wang</a:t>
            </a:r>
          </a:p>
          <a:p>
            <a:r>
              <a:rPr lang="en-US" dirty="0" smtClean="0"/>
              <a:t>xwang3@worldbank.org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696200" y="2810256"/>
            <a:ext cx="1347850" cy="2209800"/>
          </a:xfrm>
          <a:prstGeom prst="rect">
            <a:avLst/>
          </a:prstGeom>
          <a:solidFill>
            <a:srgbClr val="FFCC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8755230" y="2469776"/>
            <a:ext cx="304800" cy="152400"/>
          </a:xfrm>
          <a:prstGeom prst="rect">
            <a:avLst/>
          </a:prstGeom>
          <a:solidFill>
            <a:srgbClr val="2B1D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47F28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8768" y="2771775"/>
            <a:ext cx="7613717" cy="2296266"/>
          </a:xfrm>
          <a:prstGeom prst="rect">
            <a:avLst/>
          </a:prstGeom>
        </p:spPr>
      </p:pic>
      <p:sp>
        <p:nvSpPr>
          <p:cNvPr id="16" name="TextBox 15"/>
          <p:cNvSpPr txBox="1"/>
          <p:nvPr userDrawn="1"/>
        </p:nvSpPr>
        <p:spPr>
          <a:xfrm>
            <a:off x="304800" y="3505200"/>
            <a:ext cx="701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CC00"/>
                </a:solidFill>
              </a:rPr>
              <a:t>Thank</a:t>
            </a:r>
            <a:r>
              <a:rPr lang="en-US" sz="4400" baseline="0" dirty="0" smtClean="0">
                <a:solidFill>
                  <a:srgbClr val="FFCC00"/>
                </a:solidFill>
              </a:rPr>
              <a:t> </a:t>
            </a:r>
            <a:r>
              <a:rPr lang="en-US" sz="4400" baseline="0" dirty="0" smtClean="0">
                <a:solidFill>
                  <a:srgbClr val="FFCC00"/>
                </a:solidFill>
              </a:rPr>
              <a:t>You</a:t>
            </a:r>
            <a:endParaRPr lang="en-US" sz="4400" dirty="0">
              <a:solidFill>
                <a:srgbClr val="FFCC00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0" y="43434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The</a:t>
            </a:r>
            <a:r>
              <a:rPr lang="en-US" sz="1800" baseline="0" dirty="0" smtClean="0">
                <a:solidFill>
                  <a:schemeClr val="bg1"/>
                </a:solidFill>
              </a:rPr>
              <a:t> World Bank | 1818 H Street, NW | Washington DC, USA</a:t>
            </a:r>
          </a:p>
          <a:p>
            <a:pPr algn="ctr"/>
            <a:r>
              <a:rPr lang="en-US" sz="1800" baseline="0" dirty="0" smtClean="0">
                <a:solidFill>
                  <a:schemeClr val="bg1"/>
                </a:solidFill>
              </a:rPr>
              <a:t>www.worldbank.org|www.esmap.org</a:t>
            </a:r>
            <a:endParaRPr lang="en-US" sz="1800" dirty="0">
              <a:solidFill>
                <a:schemeClr val="bg1"/>
              </a:solidFill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69845" y="5105399"/>
            <a:ext cx="8988430" cy="1633557"/>
            <a:chOff x="69845" y="5105399"/>
            <a:chExt cx="8988430" cy="1633557"/>
          </a:xfrm>
        </p:grpSpPr>
        <p:pic>
          <p:nvPicPr>
            <p:cNvPr id="26" name="Picture 25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9310" y="5105400"/>
              <a:ext cx="1784360" cy="1622144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45" y="5105399"/>
              <a:ext cx="1784360" cy="1622145"/>
            </a:xfrm>
            <a:prstGeom prst="rect">
              <a:avLst/>
            </a:prstGeom>
          </p:spPr>
        </p:pic>
        <p:pic>
          <p:nvPicPr>
            <p:cNvPr id="28" name="Picture 27"/>
            <p:cNvPicPr preferRelativeResize="0"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107" y="5105400"/>
              <a:ext cx="1730288" cy="1622145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9" name="Picture 28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9085" y="5105400"/>
              <a:ext cx="1771650" cy="1633556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86625" y="5105399"/>
              <a:ext cx="1771650" cy="1633556"/>
            </a:xfrm>
            <a:prstGeom prst="rect">
              <a:avLst/>
            </a:prstGeom>
          </p:spPr>
        </p:pic>
      </p:grp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243" y="479805"/>
            <a:ext cx="1405842" cy="34925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3410" y="419799"/>
            <a:ext cx="494190" cy="46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844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9998-5F2A-4612-B64B-9FA813AB334D}" type="datetime1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DF65-1A24-4377-99F5-43AC064788BF}" type="datetime1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807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CCD4C-1D9A-4441-861C-FC1E0C0DB612}" type="datetime1">
              <a:rPr lang="en-US" smtClean="0"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335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2EA89-E995-45AE-8921-87C56B231A13}" type="datetime1">
              <a:rPr lang="en-US" smtClean="0"/>
              <a:t>5/16/2013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873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A4D16-F50D-4E3F-B09C-5A7B7B672C75}" type="datetime1">
              <a:rPr lang="en-US" smtClean="0"/>
              <a:t>5/16/2013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389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734F-BBD0-4347-9792-450583783F6D}" type="datetime1">
              <a:rPr lang="en-US" smtClean="0"/>
              <a:t>5/16/2013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768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C3E69-7885-416C-99FC-08FD291301F0}" type="datetime1">
              <a:rPr lang="en-US" smtClean="0"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7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96F23-5B43-4B79-B4CD-A8A2C1AD4D7D}" type="datetime1">
              <a:rPr lang="en-US" smtClean="0"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674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D514E-1DFD-45B0-9C6D-23ED807C4408}" type="datetime1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0B08A-124C-4578-9C24-3DBE0797C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44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7.jp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19.jp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8.jpg"/><Relationship Id="rId9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404027" y="1371600"/>
            <a:ext cx="6172200" cy="14478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Electrification Planning and Technology </a:t>
            </a:r>
            <a:r>
              <a:rPr lang="en-US" sz="3200" b="1" dirty="0" smtClean="0">
                <a:solidFill>
                  <a:schemeClr val="accent1"/>
                </a:solidFill>
              </a:rPr>
              <a:t>Options: the Case of Latin America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4387825"/>
            <a:ext cx="3285478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b="1" dirty="0" smtClean="0">
                <a:solidFill>
                  <a:schemeClr val="accent1"/>
                </a:solidFill>
              </a:rPr>
              <a:t>Xiaoping </a:t>
            </a:r>
            <a:r>
              <a:rPr lang="en-US" sz="2000" b="1" dirty="0" smtClean="0">
                <a:solidFill>
                  <a:schemeClr val="accent1"/>
                </a:solidFill>
              </a:rPr>
              <a:t>Wang</a:t>
            </a:r>
          </a:p>
          <a:p>
            <a:pPr algn="ctr">
              <a:spcBef>
                <a:spcPts val="600"/>
              </a:spcBef>
            </a:pPr>
            <a:r>
              <a:rPr lang="en-US" b="1" dirty="0" smtClean="0">
                <a:solidFill>
                  <a:schemeClr val="accent1"/>
                </a:solidFill>
              </a:rPr>
              <a:t>  </a:t>
            </a:r>
            <a:endParaRPr lang="en-US" b="1" dirty="0" smtClean="0">
              <a:solidFill>
                <a:schemeClr val="accent1"/>
              </a:solidFill>
            </a:endParaRPr>
          </a:p>
          <a:p>
            <a:pPr algn="ctr"/>
            <a:r>
              <a:rPr lang="en-US" b="1" dirty="0" smtClean="0">
                <a:solidFill>
                  <a:schemeClr val="accent1"/>
                </a:solidFill>
              </a:rPr>
              <a:t>@ </a:t>
            </a:r>
            <a:r>
              <a:rPr lang="en-US" b="1" dirty="0">
                <a:solidFill>
                  <a:schemeClr val="accent1"/>
                </a:solidFill>
              </a:rPr>
              <a:t>Nay </a:t>
            </a:r>
            <a:r>
              <a:rPr lang="en-US" b="1" dirty="0" err="1" smtClean="0">
                <a:solidFill>
                  <a:schemeClr val="accent1"/>
                </a:solidFill>
              </a:rPr>
              <a:t>Pyi</a:t>
            </a:r>
            <a:r>
              <a:rPr lang="en-US" b="1" dirty="0" smtClean="0">
                <a:solidFill>
                  <a:schemeClr val="accent1"/>
                </a:solidFill>
              </a:rPr>
              <a:t> </a:t>
            </a:r>
            <a:r>
              <a:rPr lang="en-US" b="1" dirty="0">
                <a:solidFill>
                  <a:schemeClr val="accent1"/>
                </a:solidFill>
              </a:rPr>
              <a:t>Taw, Myanmar</a:t>
            </a:r>
          </a:p>
          <a:p>
            <a:pPr algn="ctr"/>
            <a:r>
              <a:rPr lang="en-US" b="1" dirty="0">
                <a:solidFill>
                  <a:schemeClr val="accent1"/>
                </a:solidFill>
              </a:rPr>
              <a:t>May 31, 2013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</a:t>
            </a:fld>
            <a:endParaRPr lang="en-US"/>
          </a:p>
        </p:txBody>
      </p:sp>
      <p:pic>
        <p:nvPicPr>
          <p:cNvPr id="31" name="Picture 14" descr="Verificaciones solares 5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92424" y="1569430"/>
            <a:ext cx="2103389" cy="1665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8" descr="CO005S08 World Bank by World Bank Photo Collection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0" y="3234613"/>
            <a:ext cx="4106254" cy="275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6278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10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49902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A Wide Range of Technologies are Employed in the World Bank Rural Electrification Projects in LAC</a:t>
            </a:r>
            <a:endParaRPr lang="en-US" sz="27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81000" y="1326333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9423403"/>
              </p:ext>
            </p:extLst>
          </p:nvPr>
        </p:nvGraphicFramePr>
        <p:xfrm>
          <a:off x="1273178" y="1447800"/>
          <a:ext cx="6696636" cy="4654812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1137544"/>
                <a:gridCol w="1282929"/>
                <a:gridCol w="1532962"/>
                <a:gridCol w="806824"/>
                <a:gridCol w="1048871"/>
                <a:gridCol w="887506"/>
              </a:tblGrid>
              <a:tr h="762000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/>
                        <a:t>Country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/>
                        <a:t>Grid Extension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/>
                        <a:t>Densification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/>
                        <a:t>SHSs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/>
                        <a:t>Micro-hydro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/>
                        <a:t>Others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2906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algn="l" defTabSz="914400" rtl="0" eaLnBrk="1" fontAlgn="t" latinLnBrk="0" hangingPunct="1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Nicaragua</a:t>
                      </a:r>
                      <a:endParaRPr lang="en-US" sz="140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t"/>
                      <a:r>
                        <a:rPr lang="en-US" sz="1400" u="none" strike="noStrike" dirty="0"/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t"/>
                      <a:r>
                        <a:rPr lang="en-US" sz="1400" u="none" strike="noStrike" dirty="0"/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algn="ctr" defTabSz="914400" rtl="0" eaLnBrk="1" fontAlgn="t" latinLnBrk="0" hangingPunct="1"/>
                      <a:r>
                        <a:rPr lang="en-US" sz="1400" u="none" strike="noStrike" kern="1200" dirty="0" smtClean="0"/>
                        <a:t>PERZA</a:t>
                      </a:r>
                      <a:endParaRPr lang="en-US" sz="1400" b="1" i="0" u="none" strike="noStrike" kern="1200" dirty="0">
                        <a:solidFill>
                          <a:srgbClr val="000000"/>
                        </a:solidFill>
                        <a:latin typeface="Century"/>
                        <a:ea typeface="+mn-ea"/>
                        <a:cs typeface="+mn-cs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/>
                </a:tc>
                <a:tc hMerge="1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75498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l" fontAlgn="t"/>
                      <a:r>
                        <a:rPr lang="es-ES_tradnl" sz="1400" u="none" strike="noStrike" dirty="0"/>
                        <a:t>Honduras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algn="ctr" defTabSz="914400" rtl="0" eaLnBrk="1" fontAlgn="t" latinLnBrk="0" hangingPunct="1"/>
                      <a:r>
                        <a:rPr lang="es-ES_tradnl" sz="1400" u="none" strike="noStrike" kern="1200" dirty="0" smtClean="0"/>
                        <a:t>PIR + AF </a:t>
                      </a:r>
                      <a:endParaRPr lang="en-US" sz="1400" b="1" i="0" u="none" strike="noStrike" kern="1200" dirty="0">
                        <a:solidFill>
                          <a:srgbClr val="000000"/>
                        </a:solidFill>
                        <a:latin typeface="Century"/>
                        <a:ea typeface="+mn-ea"/>
                        <a:cs typeface="+mn-cs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t"/>
                      <a:r>
                        <a:rPr lang="es-ES_tradnl" sz="1400" u="none" strike="noStrike" dirty="0"/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t"/>
                      <a:r>
                        <a:rPr lang="en-US" sz="1400" u="none" strike="noStrike" dirty="0" smtClean="0"/>
                        <a:t>PIR + AF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/>
                </a:tc>
              </a:tr>
              <a:tr h="414352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l" fontAlgn="t"/>
                      <a:r>
                        <a:rPr lang="es-ES_tradnl" sz="1400" u="none" strike="noStrike" dirty="0"/>
                        <a:t>Bolivia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t"/>
                      <a:r>
                        <a:rPr lang="es-ES_tradnl" sz="1400" u="none" strike="noStrike" dirty="0"/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t"/>
                      <a:r>
                        <a:rPr lang="en-US" sz="1400" u="none" strike="noStrike" dirty="0" smtClean="0"/>
                        <a:t>IDTR I + II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t"/>
                      <a:r>
                        <a:rPr lang="es-ES_tradnl" sz="1400" u="none" strike="noStrike" dirty="0"/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t"/>
                      <a:r>
                        <a:rPr lang="es-ES_tradnl" sz="1400" u="none" strike="noStrike" dirty="0"/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2906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l" fontAlgn="t"/>
                      <a:r>
                        <a:rPr lang="es-ES_tradnl" sz="1400" u="none" strike="noStrike" dirty="0" smtClean="0"/>
                        <a:t>Perú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4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t"/>
                      <a:r>
                        <a:rPr lang="en-US" sz="1400" u="none" strike="noStrike" dirty="0" smtClean="0"/>
                        <a:t>FONER I + II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t"/>
                      <a:r>
                        <a:rPr lang="es-ES_tradnl" sz="1400" u="none" strike="noStrike" dirty="0"/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2906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l" fontAlgn="t"/>
                      <a:r>
                        <a:rPr lang="es-ES_tradnl" sz="1400" u="none" strike="noStrike" dirty="0" smtClean="0"/>
                        <a:t>México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t"/>
                      <a:r>
                        <a:rPr lang="en-US" sz="1400" u="none" strike="noStrike" dirty="0"/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t"/>
                      <a:r>
                        <a:rPr lang="en-US" sz="1400" u="none" strike="noStrike"/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algn="ctr" defTabSz="914400" rtl="0" eaLnBrk="1" fontAlgn="t" latinLnBrk="0" hangingPunct="1"/>
                      <a:r>
                        <a:rPr lang="en-US" sz="1400" u="none" strike="noStrike" kern="1200" dirty="0" smtClean="0"/>
                        <a:t>Integrated Energy Services</a:t>
                      </a:r>
                      <a:endParaRPr lang="en-US" sz="1400" b="1" i="0" u="none" strike="noStrike" kern="1200" dirty="0">
                        <a:solidFill>
                          <a:srgbClr val="000000"/>
                        </a:solidFill>
                        <a:latin typeface="Century"/>
                        <a:ea typeface="+mn-ea"/>
                        <a:cs typeface="+mn-cs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t"/>
                      <a:r>
                        <a:rPr lang="en-US" sz="1400" u="none" strike="noStrike" dirty="0"/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38432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l" fontAlgn="t"/>
                      <a:r>
                        <a:rPr lang="en-US" sz="1400" u="none" strike="noStrike" dirty="0" smtClean="0"/>
                        <a:t>Argentina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t"/>
                      <a:r>
                        <a:rPr lang="en-US" sz="1400" u="none" strike="noStrike" dirty="0"/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t"/>
                      <a:r>
                        <a:rPr lang="en-US" sz="1400" u="none" strike="noStrike" dirty="0"/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algn="ctr" defTabSz="914400" rtl="0" eaLnBrk="1" fontAlgn="t" latinLnBrk="0" hangingPunct="1"/>
                      <a:r>
                        <a:rPr lang="en-US" sz="1400" u="none" strike="noStrike" kern="1200" dirty="0" smtClean="0"/>
                        <a:t>PERMER I + II</a:t>
                      </a:r>
                      <a:endParaRPr lang="en-US" sz="1400" b="1" i="0" u="none" strike="noStrike" kern="1200" dirty="0">
                        <a:solidFill>
                          <a:srgbClr val="000000"/>
                        </a:solidFill>
                        <a:latin typeface="Century"/>
                        <a:ea typeface="+mn-ea"/>
                        <a:cs typeface="+mn-cs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/>
                </a:tc>
              </a:tr>
              <a:tr h="492906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l" fontAlgn="t"/>
                      <a:r>
                        <a:rPr lang="en-US" sz="1400" u="none" strike="noStrike" dirty="0" smtClean="0"/>
                        <a:t>Chile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t"/>
                      <a:r>
                        <a:rPr lang="en-US" sz="1400" u="none" strike="noStrike" dirty="0"/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algn="ctr" defTabSz="914400" rtl="0" eaLnBrk="1" fontAlgn="t" latinLnBrk="0" hangingPunct="1"/>
                      <a:r>
                        <a:rPr lang="en-US" sz="1400" u="none" strike="noStrike" kern="1200" dirty="0" smtClean="0"/>
                        <a:t>Territorial Development</a:t>
                      </a:r>
                      <a:endParaRPr lang="en-US" sz="1400" b="1" i="0" u="none" strike="noStrike" kern="1200" dirty="0">
                        <a:solidFill>
                          <a:srgbClr val="000000"/>
                        </a:solidFill>
                        <a:latin typeface="Century"/>
                        <a:ea typeface="+mn-ea"/>
                        <a:cs typeface="+mn-cs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/>
                </a:tc>
              </a:tr>
              <a:tr h="492906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 smtClean="0"/>
                        <a:t>Haiti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REIA</a:t>
                      </a:r>
                      <a:endParaRPr lang="en-US" sz="140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entury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REIA</a:t>
                      </a:r>
                      <a:endParaRPr lang="en-US" sz="140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705" marR="970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541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11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49902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There is Need to Enabling  Better Energy Access in Urban and </a:t>
            </a:r>
            <a:r>
              <a:rPr lang="en-US" sz="2700" b="1" dirty="0" err="1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Peri</a:t>
            </a:r>
            <a:r>
              <a:rPr lang="en-US" sz="27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-Urban Areas</a:t>
            </a:r>
            <a:endParaRPr lang="en-US" sz="27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81000" y="1326333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2"/>
          <p:cNvSpPr txBox="1">
            <a:spLocks/>
          </p:cNvSpPr>
          <p:nvPr/>
        </p:nvSpPr>
        <p:spPr>
          <a:xfrm>
            <a:off x="457200" y="1555799"/>
            <a:ext cx="5334000" cy="4724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6"/>
                </a:solidFill>
              </a:rPr>
              <a:t>Link with city development strategies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6"/>
                </a:solidFill>
              </a:rPr>
              <a:t>Multi stakeholder collaboration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6"/>
                </a:solidFill>
              </a:rPr>
              <a:t>Strong political will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6"/>
                </a:solidFill>
              </a:rPr>
              <a:t>A regulatory framework supporting  access for the urban poor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6"/>
                </a:solidFill>
              </a:rPr>
              <a:t>Change in mindset of slum dwellers</a:t>
            </a:r>
            <a:endParaRPr lang="en-US" sz="2800" dirty="0">
              <a:solidFill>
                <a:schemeClr val="accent6"/>
              </a:solidFill>
            </a:endParaRPr>
          </a:p>
        </p:txBody>
      </p:sp>
      <p:pic>
        <p:nvPicPr>
          <p:cNvPr id="24" name="Content Placeholder 13" descr="slum upgrade_Nairobi.jpg"/>
          <p:cNvPicPr>
            <a:picLocks noChangeAspect="1"/>
          </p:cNvPicPr>
          <p:nvPr/>
        </p:nvPicPr>
        <p:blipFill>
          <a:blip r:embed="rId5" cstate="print"/>
          <a:srcRect t="12460" b="1620"/>
          <a:stretch>
            <a:fillRect/>
          </a:stretch>
        </p:blipFill>
        <p:spPr>
          <a:xfrm>
            <a:off x="6248400" y="2701736"/>
            <a:ext cx="2736421" cy="3165664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9901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12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49902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Summary: Lessons Learned</a:t>
            </a:r>
            <a:endParaRPr lang="en-US" sz="27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81000" y="10668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 descr="C:\Users\Superstar\AppData\Local\Microsoft\Windows\Temporary Internet Files\Content.IE5\A4STG0PM\MP900430643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44654" y="2286000"/>
            <a:ext cx="2590800" cy="304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81001" y="1524000"/>
            <a:ext cx="586739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</a:rPr>
              <a:t>Political commitment to provision of energy services and social equity is essential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</a:rPr>
              <a:t>Developing planning and implementation capacity  is a key enabler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</a:rPr>
              <a:t>National electrification plan is a guiding document and should be kept updated 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</a:rPr>
              <a:t>Off-grid technologies are cost-effective for certain segments of users, and complements grid extension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</a:rPr>
              <a:t>Provision of reliable, sustainable energy services in </a:t>
            </a:r>
            <a:r>
              <a:rPr lang="en-US" dirty="0" err="1" smtClean="0">
                <a:solidFill>
                  <a:schemeClr val="accent6"/>
                </a:solidFill>
              </a:rPr>
              <a:t>peri</a:t>
            </a:r>
            <a:r>
              <a:rPr lang="en-US" dirty="0" smtClean="0">
                <a:solidFill>
                  <a:schemeClr val="accent6"/>
                </a:solidFill>
              </a:rPr>
              <a:t>-urban and urban areas remain great challenges and requires multi-stakeholder, multi-sector approaches. </a:t>
            </a:r>
          </a:p>
        </p:txBody>
      </p:sp>
    </p:spTree>
    <p:extLst>
      <p:ext uri="{BB962C8B-B14F-4D97-AF65-F5344CB8AC3E}">
        <p14:creationId xmlns:p14="http://schemas.microsoft.com/office/powerpoint/2010/main" val="73054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828800"/>
            <a:ext cx="39027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6"/>
                </a:solidFill>
              </a:rPr>
              <a:t>XIAOPING WANG, </a:t>
            </a:r>
          </a:p>
          <a:p>
            <a:r>
              <a:rPr lang="en-US" sz="2400" dirty="0" smtClean="0">
                <a:solidFill>
                  <a:schemeClr val="accent6"/>
                </a:solidFill>
              </a:rPr>
              <a:t>XWANG3@WORLDBANK.ORG</a:t>
            </a:r>
            <a:endParaRPr lang="en-US" sz="24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54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2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152400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700" b="1" dirty="0" err="1" smtClean="0">
                <a:solidFill>
                  <a:schemeClr val="accent1"/>
                </a:solidFill>
              </a:rPr>
              <a:t>Evolution</a:t>
            </a:r>
            <a:r>
              <a:rPr lang="es-AR" sz="2700" b="1" dirty="0" smtClean="0">
                <a:solidFill>
                  <a:schemeClr val="accent1"/>
                </a:solidFill>
              </a:rPr>
              <a:t> of LAC </a:t>
            </a:r>
            <a:r>
              <a:rPr lang="es-AR" sz="2700" b="1" dirty="0" err="1" smtClean="0">
                <a:solidFill>
                  <a:schemeClr val="accent1"/>
                </a:solidFill>
              </a:rPr>
              <a:t>Electricity</a:t>
            </a:r>
            <a:r>
              <a:rPr lang="es-AR" sz="2700" b="1" dirty="0" smtClean="0">
                <a:solidFill>
                  <a:schemeClr val="accent1"/>
                </a:solidFill>
              </a:rPr>
              <a:t> Access: 1970-2010</a:t>
            </a:r>
            <a:endParaRPr lang="es-AR" sz="2200" dirty="0">
              <a:solidFill>
                <a:schemeClr val="accent1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5" cstate="print"/>
          <a:srcRect l="14706" t="20217" r="37057" b="39931"/>
          <a:stretch/>
        </p:blipFill>
        <p:spPr bwMode="auto">
          <a:xfrm>
            <a:off x="932706" y="1402673"/>
            <a:ext cx="7252949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685800" y="6200001"/>
            <a:ext cx="198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IDB/OLADE</a:t>
            </a:r>
            <a:endParaRPr lang="en-US" sz="12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381000" y="9906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15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3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152400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700" b="1" dirty="0" err="1" smtClean="0">
                <a:solidFill>
                  <a:schemeClr val="accent1"/>
                </a:solidFill>
              </a:rPr>
              <a:t>Electricity</a:t>
            </a:r>
            <a:r>
              <a:rPr lang="es-AR" sz="2700" b="1" dirty="0" smtClean="0">
                <a:solidFill>
                  <a:schemeClr val="accent1"/>
                </a:solidFill>
              </a:rPr>
              <a:t> </a:t>
            </a:r>
            <a:r>
              <a:rPr lang="es-AR" sz="2700" b="1" dirty="0" err="1" smtClean="0">
                <a:solidFill>
                  <a:schemeClr val="accent1"/>
                </a:solidFill>
              </a:rPr>
              <a:t>Coverage</a:t>
            </a:r>
            <a:r>
              <a:rPr lang="es-AR" sz="2700" b="1" dirty="0" smtClean="0">
                <a:solidFill>
                  <a:schemeClr val="accent1"/>
                </a:solidFill>
              </a:rPr>
              <a:t> </a:t>
            </a:r>
            <a:r>
              <a:rPr lang="es-AR" sz="2700" b="1" dirty="0" err="1" smtClean="0">
                <a:solidFill>
                  <a:schemeClr val="accent1"/>
                </a:solidFill>
              </a:rPr>
              <a:t>Varies</a:t>
            </a:r>
            <a:r>
              <a:rPr lang="es-AR" sz="2700" b="1" dirty="0" smtClean="0">
                <a:solidFill>
                  <a:schemeClr val="accent1"/>
                </a:solidFill>
              </a:rPr>
              <a:t> </a:t>
            </a:r>
            <a:r>
              <a:rPr lang="es-AR" sz="2700" b="1" dirty="0" err="1" smtClean="0">
                <a:solidFill>
                  <a:schemeClr val="accent1"/>
                </a:solidFill>
              </a:rPr>
              <a:t>by</a:t>
            </a:r>
            <a:r>
              <a:rPr lang="es-AR" sz="2700" b="1" dirty="0" smtClean="0">
                <a:solidFill>
                  <a:schemeClr val="accent1"/>
                </a:solidFill>
              </a:rPr>
              <a:t> Country: 2010</a:t>
            </a:r>
            <a:endParaRPr lang="es-AR" sz="2200" dirty="0">
              <a:solidFill>
                <a:schemeClr val="accent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5800" y="6200001"/>
            <a:ext cx="198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IDB/OLADE</a:t>
            </a:r>
            <a:endParaRPr lang="en-US" sz="12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381000" y="9906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5" cstate="print"/>
          <a:srcRect l="14925" t="23979" r="36567" b="39945"/>
          <a:stretch/>
        </p:blipFill>
        <p:spPr bwMode="auto">
          <a:xfrm>
            <a:off x="927397" y="1752600"/>
            <a:ext cx="721300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166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1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9947073"/>
              </p:ext>
            </p:extLst>
          </p:nvPr>
        </p:nvGraphicFramePr>
        <p:xfrm>
          <a:off x="457200" y="1371600"/>
          <a:ext cx="8229600" cy="4754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0" y="58674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C00000"/>
                </a:solidFill>
              </a:rPr>
              <a:t>Note:  Size of bubble denotes number of slum dwellers (</a:t>
            </a:r>
            <a:r>
              <a:rPr lang="en-US" sz="1400" i="1" dirty="0" smtClean="0">
                <a:solidFill>
                  <a:srgbClr val="C00000"/>
                </a:solidFill>
              </a:rPr>
              <a:t>Million, 2010) </a:t>
            </a:r>
            <a:endParaRPr lang="en-US" sz="1400" i="1" dirty="0" smtClean="0">
              <a:solidFill>
                <a:srgbClr val="C00000"/>
              </a:solidFill>
            </a:endParaRPr>
          </a:p>
          <a:p>
            <a:r>
              <a:rPr lang="en-US" sz="1400" i="1" dirty="0" smtClean="0">
                <a:solidFill>
                  <a:srgbClr val="C00000"/>
                </a:solidFill>
              </a:rPr>
              <a:t>Source: UN Habitat Data </a:t>
            </a:r>
            <a:r>
              <a:rPr lang="en-US" sz="1400" i="1" dirty="0" smtClean="0">
                <a:solidFill>
                  <a:srgbClr val="C00000"/>
                </a:solidFill>
              </a:rPr>
              <a:t>Base </a:t>
            </a:r>
            <a:endParaRPr lang="en-US" sz="1400" i="1" dirty="0">
              <a:solidFill>
                <a:srgbClr val="C00000"/>
              </a:solidFill>
            </a:endParaRPr>
          </a:p>
        </p:txBody>
      </p:sp>
      <p:sp>
        <p:nvSpPr>
          <p:cNvPr id="20" name="Title 3"/>
          <p:cNvSpPr txBox="1">
            <a:spLocks/>
          </p:cNvSpPr>
          <p:nvPr/>
        </p:nvSpPr>
        <p:spPr>
          <a:xfrm>
            <a:off x="304800" y="249902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b="1" dirty="0" smtClean="0">
                <a:solidFill>
                  <a:schemeClr val="accent1"/>
                </a:solidFill>
              </a:rPr>
              <a:t>Urbanization and Slum Dwellers Pose Lose-lose Challenges for Both Users and Service Providers</a:t>
            </a:r>
            <a:endParaRPr lang="en-US" sz="27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81000" y="1326333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881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5</a:t>
            </a:fld>
            <a:endParaRPr lang="en-US" dirty="0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49902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Access to Electricity is a High Political Priority in LAC</a:t>
            </a:r>
            <a:endParaRPr lang="en-US" sz="27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81000" y="1326333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57299" y="2209800"/>
            <a:ext cx="71752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Vision—Social Electrification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Intermediate  Goals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Dedicated Institutions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Mechanisms for Keeping Strategies Updated</a:t>
            </a:r>
          </a:p>
        </p:txBody>
      </p:sp>
    </p:spTree>
    <p:extLst>
      <p:ext uri="{BB962C8B-B14F-4D97-AF65-F5344CB8AC3E}">
        <p14:creationId xmlns:p14="http://schemas.microsoft.com/office/powerpoint/2010/main" val="15993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6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49902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1" dirty="0" smtClean="0">
                <a:solidFill>
                  <a:schemeClr val="accent1"/>
                </a:solidFill>
              </a:rPr>
              <a:t>Countries with various rates of electrification have developed planning and implementation capacity</a:t>
            </a:r>
            <a:endParaRPr lang="en-US" sz="27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81000" y="1326333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Group 16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3784627"/>
              </p:ext>
            </p:extLst>
          </p:nvPr>
        </p:nvGraphicFramePr>
        <p:xfrm>
          <a:off x="228600" y="1752600"/>
          <a:ext cx="8686800" cy="4334447"/>
        </p:xfrm>
        <a:graphic>
          <a:graphicData uri="http://schemas.openxmlformats.org/drawingml/2006/table">
            <a:tbl>
              <a:tblPr/>
              <a:tblGrid>
                <a:gridCol w="1125538"/>
                <a:gridCol w="1206500"/>
                <a:gridCol w="6354762"/>
              </a:tblGrid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Typology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Country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Program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85725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Low Access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Nicaragua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National Electrification and Renewable Energy Program (PNESER)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National Fund for the Development of the Electricity Industry (FODIEN)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National electrification target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: 84% (2017)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Honduras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National Electrification Plan (PLANARES) – to be updated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Social Electrification Fund (FOSODE)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National electrification target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: 80% (2015)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Bolivia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“Electricity for a Decent Living” Program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Rural electrification target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: 70% (2015); Universal (2025)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Urban electrification target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: Universal (2015)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Medium Access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Peru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National Rural Electrification Plan (PNER)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Cooperation Fund for Social Development (FONCODES)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Rural electrification target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: 95.8% (2022)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High Access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Brazil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“Electricity for All” Program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National electrification target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cs typeface="Arial" pitchFamily="34" charset="0"/>
                        </a:rPr>
                        <a:t>: Universal (2015)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007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7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49902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chemeClr val="accent1"/>
                </a:solidFill>
              </a:rPr>
              <a:t>Off-grid applications are integrated into national electrification plans because of…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81000" y="1326333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143000" y="1828800"/>
            <a:ext cx="63498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6"/>
                </a:solidFill>
              </a:rPr>
              <a:t>Social Equity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b="1" dirty="0" smtClean="0">
              <a:solidFill>
                <a:schemeClr val="accent6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6"/>
                </a:solidFill>
              </a:rPr>
              <a:t>Balanced  Regional Development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b="1" dirty="0" smtClean="0">
              <a:solidFill>
                <a:schemeClr val="accent6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6"/>
                </a:solidFill>
              </a:rPr>
              <a:t>Pre-electrification – bicycle vs. Mercedes</a:t>
            </a:r>
            <a:endParaRPr lang="en-US" sz="24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89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8</a:t>
            </a:fld>
            <a:endParaRPr lang="en-US"/>
          </a:p>
        </p:txBody>
      </p:sp>
      <p:pic>
        <p:nvPicPr>
          <p:cNvPr id="18" name="Picture 17" descr="SSL1040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48118" y="106348"/>
            <a:ext cx="2971800" cy="2228850"/>
          </a:xfrm>
          <a:prstGeom prst="rect">
            <a:avLst/>
          </a:prstGeom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6" cstate="print"/>
          <a:srcRect l="25745" t="9102" r="28981" b="13588"/>
          <a:stretch/>
        </p:blipFill>
        <p:spPr bwMode="auto">
          <a:xfrm>
            <a:off x="6278011" y="2667000"/>
            <a:ext cx="2712014" cy="3473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0" descr="DSC0180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60198" y="2776496"/>
            <a:ext cx="2641600" cy="1981200"/>
          </a:xfrm>
          <a:prstGeom prst="rect">
            <a:avLst/>
          </a:prstGeom>
        </p:spPr>
      </p:pic>
      <p:pic>
        <p:nvPicPr>
          <p:cNvPr id="22" name="Picture 13" descr="CIMG155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60198" y="3923930"/>
            <a:ext cx="2641600" cy="1981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09" t="-7574" r="14517" b="7574"/>
          <a:stretch/>
        </p:blipFill>
        <p:spPr>
          <a:xfrm>
            <a:off x="329953" y="0"/>
            <a:ext cx="2516863" cy="352348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85" r="32882" b="17133"/>
          <a:stretch/>
        </p:blipFill>
        <p:spPr>
          <a:xfrm>
            <a:off x="121390" y="3647992"/>
            <a:ext cx="3084990" cy="221940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938" y="206756"/>
            <a:ext cx="2988151" cy="246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70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9</a:t>
            </a:fld>
            <a:endParaRPr lang="en-US"/>
          </a:p>
        </p:txBody>
      </p:sp>
      <p:pic>
        <p:nvPicPr>
          <p:cNvPr id="24" name="Picture 23"/>
          <p:cNvPicPr/>
          <p:nvPr/>
        </p:nvPicPr>
        <p:blipFill rotWithShape="1">
          <a:blip r:embed="rId5"/>
          <a:srcRect l="16542" t="6446" r="17139" b="6803"/>
          <a:stretch/>
        </p:blipFill>
        <p:spPr>
          <a:xfrm>
            <a:off x="1524000" y="1219200"/>
            <a:ext cx="5867400" cy="4437356"/>
          </a:xfrm>
          <a:prstGeom prst="rect">
            <a:avLst/>
          </a:prstGeom>
        </p:spPr>
      </p:pic>
      <p:cxnSp>
        <p:nvCxnSpPr>
          <p:cNvPr id="30" name="Straight Connector 29"/>
          <p:cNvCxnSpPr/>
          <p:nvPr/>
        </p:nvCxnSpPr>
        <p:spPr>
          <a:xfrm>
            <a:off x="381000" y="1326333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itle 3"/>
          <p:cNvSpPr txBox="1">
            <a:spLocks/>
          </p:cNvSpPr>
          <p:nvPr/>
        </p:nvSpPr>
        <p:spPr>
          <a:xfrm>
            <a:off x="304800" y="249902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chemeClr val="accent1"/>
                </a:solidFill>
              </a:rPr>
              <a:t>Different Technology Options are Taken into Account in Least Cost Electrification Planning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791</Words>
  <Application>Microsoft Office PowerPoint</Application>
  <PresentationFormat>On-screen Show (4:3)</PresentationFormat>
  <Paragraphs>173</Paragraphs>
  <Slides>13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Electrification Planning and Technology Options: the Case of Latin America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Xiaoping Wang</dc:creator>
  <cp:lastModifiedBy>Xiaoping Wang</cp:lastModifiedBy>
  <cp:revision>35</cp:revision>
  <cp:lastPrinted>2013-05-16T19:49:42Z</cp:lastPrinted>
  <dcterms:created xsi:type="dcterms:W3CDTF">2013-05-16T16:35:06Z</dcterms:created>
  <dcterms:modified xsi:type="dcterms:W3CDTF">2013-05-16T22:31:29Z</dcterms:modified>
</cp:coreProperties>
</file>